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322" r:id="rId3"/>
    <p:sldId id="324" r:id="rId4"/>
    <p:sldId id="325" r:id="rId5"/>
    <p:sldId id="319" r:id="rId6"/>
    <p:sldId id="301" r:id="rId7"/>
    <p:sldId id="309" r:id="rId8"/>
    <p:sldId id="311" r:id="rId9"/>
    <p:sldId id="312" r:id="rId10"/>
    <p:sldId id="302" r:id="rId11"/>
    <p:sldId id="303" r:id="rId12"/>
    <p:sldId id="306" r:id="rId13"/>
    <p:sldId id="314" r:id="rId14"/>
    <p:sldId id="327" r:id="rId15"/>
    <p:sldId id="316" r:id="rId16"/>
    <p:sldId id="318" r:id="rId17"/>
    <p:sldId id="260" r:id="rId18"/>
    <p:sldId id="307" r:id="rId19"/>
    <p:sldId id="291" r:id="rId20"/>
    <p:sldId id="321" r:id="rId21"/>
    <p:sldId id="323" r:id="rId22"/>
  </p:sldIdLst>
  <p:sldSz cx="9144000" cy="6858000" type="screen4x3"/>
  <p:notesSz cx="6858000" cy="9144000"/>
  <p:embeddedFontLst>
    <p:embeddedFont>
      <p:font typeface="Georgia" pitchFamily="18" charset="0"/>
      <p:regular r:id="rId23"/>
      <p:bold r:id="rId24"/>
      <p:italic r:id="rId25"/>
      <p:boldItalic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Carinthia Demo"/>
      <p:regular r:id="rId31"/>
    </p:embeddedFont>
    <p:embeddedFont>
      <p:font typeface="BlackChancery"/>
      <p:regular r:id="rId32"/>
    </p:embeddedFont>
    <p:embeddedFont>
      <p:font typeface="Comic Sans MS" pitchFamily="66" charset="0"/>
      <p:regular r:id="rId33"/>
      <p:bold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CB5B4F"/>
    <a:srgbClr val="F02E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49" autoAdjust="0"/>
    <p:restoredTop sz="94660"/>
  </p:normalViewPr>
  <p:slideViewPr>
    <p:cSldViewPr>
      <p:cViewPr>
        <p:scale>
          <a:sx n="66" d="100"/>
          <a:sy n="66" d="100"/>
        </p:scale>
        <p:origin x="-124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AE80F1-D169-4415-AFE7-49DBC2D44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1B3D7E-E3DF-4DE8-94B8-45C74E991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46" name="Picture 22" descr="pa-soldier-l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8888"/>
          <a:stretch>
            <a:fillRect/>
          </a:stretch>
        </p:blipFill>
        <p:spPr bwMode="auto">
          <a:xfrm>
            <a:off x="152400" y="457200"/>
            <a:ext cx="16002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81200" y="15240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solidFill>
                  <a:srgbClr val="002060"/>
                </a:solidFill>
              </a:rPr>
              <a:t>Η Αμερικανική Επανάσταση </a:t>
            </a:r>
          </a:p>
          <a:p>
            <a:pPr algn="ctr"/>
            <a:r>
              <a:rPr lang="el-GR" sz="6000" dirty="0" smtClean="0">
                <a:solidFill>
                  <a:srgbClr val="002060"/>
                </a:solidFill>
              </a:rPr>
              <a:t>1775-1783</a:t>
            </a:r>
            <a:endParaRPr lang="el-G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Η σφαγή στη Βοστόνη </a:t>
            </a:r>
            <a:r>
              <a:rPr lang="en-US" sz="2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</a:t>
            </a:r>
            <a:r>
              <a:rPr lang="el-GR" sz="2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5 Μαρτίου </a:t>
            </a:r>
            <a:r>
              <a:rPr lang="en-US" sz="2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1770</a:t>
            </a:r>
            <a:r>
              <a:rPr lang="en-US" sz="2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)</a:t>
            </a:r>
          </a:p>
        </p:txBody>
      </p:sp>
      <p:pic>
        <p:nvPicPr>
          <p:cNvPr id="5123" name="Picture 3" descr="BostonMassacr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2148"/>
          <a:stretch>
            <a:fillRect/>
          </a:stretch>
        </p:blipFill>
        <p:spPr bwMode="auto">
          <a:xfrm>
            <a:off x="1524000" y="1066800"/>
            <a:ext cx="6172200" cy="5573713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6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Το επεισόδιο με το πλοίο  </a:t>
            </a:r>
            <a:r>
              <a:rPr lang="fr-FR" sz="3600" b="1" dirty="0" err="1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Gaspee</a:t>
            </a:r>
            <a:r>
              <a:rPr lang="en-US" sz="36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(1772</a:t>
            </a:r>
            <a:r>
              <a:rPr lang="en-US" sz="36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)</a:t>
            </a:r>
            <a:endParaRPr lang="en-US" sz="36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6147" name="Picture 3" descr="USSConstitutionBySalisburyTuckerman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752600" y="1600200"/>
            <a:ext cx="6172200" cy="4376738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54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 </a:t>
            </a:r>
            <a:r>
              <a:rPr lang="el-GR" sz="36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Το </a:t>
            </a:r>
            <a:r>
              <a:rPr lang="en-US" sz="36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Boston </a:t>
            </a:r>
            <a:r>
              <a:rPr lang="en-US" sz="36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Tea Party </a:t>
            </a:r>
            <a:r>
              <a:rPr lang="en-US" sz="36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(1773)</a:t>
            </a:r>
            <a:endParaRPr lang="en-US" sz="36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29699" name="Picture 3" descr="Boston Tea Party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228600" y="1157504"/>
            <a:ext cx="8510588" cy="5133759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l-GR" dirty="0" smtClean="0">
                <a:latin typeface="President" pitchFamily="66" charset="0"/>
              </a:rPr>
              <a:t>Η αντίδραση του βασιλιά της Αγγλίας </a:t>
            </a:r>
            <a:r>
              <a:rPr lang="en-US" dirty="0" smtClean="0">
                <a:latin typeface="President" pitchFamily="66" charset="0"/>
              </a:rPr>
              <a:t> </a:t>
            </a:r>
            <a:r>
              <a:rPr lang="en-US" dirty="0">
                <a:latin typeface="President" pitchFamily="66" charset="0"/>
              </a:rPr>
              <a:t>George </a:t>
            </a:r>
            <a:r>
              <a:rPr lang="en-US" dirty="0" smtClean="0">
                <a:latin typeface="AmericanTypewriter Cn" pitchFamily="18" charset="0"/>
              </a:rPr>
              <a:t>III</a:t>
            </a:r>
            <a:endParaRPr lang="en-US" dirty="0">
              <a:latin typeface="President" pitchFamily="66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352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 smtClean="0">
                <a:latin typeface="President" pitchFamily="66" charset="0"/>
              </a:rPr>
              <a:t>Ναυτικό μπλόκο του λιμανιού της Βοστόνης  μέχρι να πληρωθεί το τσάι.</a:t>
            </a:r>
            <a:endParaRPr lang="en-US" sz="2800" dirty="0">
              <a:latin typeface="President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800" dirty="0" smtClean="0">
                <a:latin typeface="President" pitchFamily="66" charset="0"/>
              </a:rPr>
              <a:t>Τοποθετείται ο Στρατηγός </a:t>
            </a:r>
            <a:r>
              <a:rPr lang="en-US" sz="2800" dirty="0" smtClean="0">
                <a:latin typeface="President" pitchFamily="66" charset="0"/>
              </a:rPr>
              <a:t>Gage </a:t>
            </a:r>
            <a:r>
              <a:rPr lang="el-GR" sz="2800" dirty="0" smtClean="0">
                <a:latin typeface="President" pitchFamily="66" charset="0"/>
              </a:rPr>
              <a:t>ως κυβερνήτης της Μασαχουσέτης. </a:t>
            </a:r>
          </a:p>
          <a:p>
            <a:pPr>
              <a:lnSpc>
                <a:spcPct val="90000"/>
              </a:lnSpc>
            </a:pPr>
            <a:r>
              <a:rPr lang="el-GR" sz="2800" dirty="0" smtClean="0">
                <a:latin typeface="President" pitchFamily="66" charset="0"/>
              </a:rPr>
              <a:t>Επιλέγεται η ένοπλη σύγκρουση. </a:t>
            </a:r>
            <a:endParaRPr lang="en-US" sz="2800" dirty="0">
              <a:latin typeface="President" pitchFamily="66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President" pitchFamily="66" charset="0"/>
            </a:endParaRPr>
          </a:p>
        </p:txBody>
      </p:sp>
      <p:pic>
        <p:nvPicPr>
          <p:cNvPr id="44038" name="Picture 6" descr="F:\king george III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905000"/>
            <a:ext cx="325120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449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/>
              </a:rPr>
              <a:t>Ριζοσπαστικά φυλλάδια - </a:t>
            </a:r>
            <a:r>
              <a:rPr lang="en-US" sz="2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/>
              </a:rPr>
              <a:t>Thomas Paine</a:t>
            </a:r>
            <a:endParaRPr lang="en-US" sz="2800" b="1" i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/>
            </a:endParaRPr>
          </a:p>
        </p:txBody>
      </p:sp>
      <p:pic>
        <p:nvPicPr>
          <p:cNvPr id="34819" name="Picture 3" descr="Common_Sense_cover_new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96313" y="228600"/>
            <a:ext cx="3551775" cy="63246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34820" name="Picture 4" descr="paine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495800" y="1447800"/>
            <a:ext cx="3835400" cy="49530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495800" cy="1143000"/>
          </a:xfrm>
        </p:spPr>
        <p:txBody>
          <a:bodyPr/>
          <a:lstStyle/>
          <a:p>
            <a:r>
              <a:rPr lang="el-GR" dirty="0" smtClean="0">
                <a:latin typeface="President" pitchFamily="66" charset="0"/>
              </a:rPr>
              <a:t>Διακήρυξη της Ανεξαρτησίας </a:t>
            </a:r>
            <a:endParaRPr lang="en-US" dirty="0">
              <a:latin typeface="President" pitchFamily="66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3429000" cy="4114800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President" pitchFamily="66" charset="0"/>
              </a:rPr>
              <a:t>Οι πρωτεργάτες </a:t>
            </a:r>
          </a:p>
          <a:p>
            <a:r>
              <a:rPr lang="en-US" dirty="0" smtClean="0">
                <a:latin typeface="President" pitchFamily="66" charset="0"/>
              </a:rPr>
              <a:t>Benjamin </a:t>
            </a:r>
            <a:r>
              <a:rPr lang="en-US" dirty="0">
                <a:latin typeface="President" pitchFamily="66" charset="0"/>
              </a:rPr>
              <a:t>Franklin</a:t>
            </a:r>
          </a:p>
          <a:p>
            <a:r>
              <a:rPr lang="en-US" dirty="0">
                <a:latin typeface="President" pitchFamily="66" charset="0"/>
              </a:rPr>
              <a:t>John Adams</a:t>
            </a:r>
          </a:p>
          <a:p>
            <a:r>
              <a:rPr lang="en-US" dirty="0">
                <a:latin typeface="President" pitchFamily="66" charset="0"/>
              </a:rPr>
              <a:t>Robert R. Livingston</a:t>
            </a:r>
          </a:p>
          <a:p>
            <a:r>
              <a:rPr lang="en-US" dirty="0">
                <a:latin typeface="President" pitchFamily="66" charset="0"/>
              </a:rPr>
              <a:t>Roger Sherman</a:t>
            </a:r>
          </a:p>
          <a:p>
            <a:r>
              <a:rPr lang="en-US" dirty="0">
                <a:latin typeface="President" pitchFamily="66" charset="0"/>
              </a:rPr>
              <a:t>Thomas Jefferson</a:t>
            </a:r>
          </a:p>
        </p:txBody>
      </p:sp>
      <p:pic>
        <p:nvPicPr>
          <p:cNvPr id="46087" name="Picture 7" descr="F:\five men signing drawing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 l="3226" t="12614" b="14516"/>
          <a:stretch>
            <a:fillRect/>
          </a:stretch>
        </p:blipFill>
        <p:spPr>
          <a:xfrm>
            <a:off x="0" y="609600"/>
            <a:ext cx="4621877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Διακήρυξη της Ανεξαρτησίας </a:t>
            </a:r>
            <a:r>
              <a:rPr lang="en-US" sz="40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(1776</a:t>
            </a:r>
            <a:r>
              <a:rPr lang="en-US" sz="40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)</a:t>
            </a:r>
            <a:endParaRPr lang="en-US" sz="40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35843" name="Picture 3" descr="Declaration of Independence-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2000" r="2000"/>
          <a:stretch>
            <a:fillRect/>
          </a:stretch>
        </p:blipFill>
        <p:spPr bwMode="auto">
          <a:xfrm>
            <a:off x="381000" y="1714500"/>
            <a:ext cx="3657600" cy="45339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5" name="Picture 5" descr="declaration_engrav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0" y="1828800"/>
            <a:ext cx="3657600" cy="4419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IVI7233106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3429000" y="381000"/>
            <a:ext cx="5630863" cy="6096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90600" y="2422525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Αμερική χωρισμένη</a:t>
            </a:r>
            <a:endParaRPr lang="en-US" sz="1800" b="1" dirty="0">
              <a:solidFill>
                <a:srgbClr val="00009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George Washington 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752600"/>
            <a:ext cx="5080000" cy="4152900"/>
          </a:xfrm>
          <a:ln>
            <a:solidFill>
              <a:srgbClr val="B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396875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 προβλήματα του </a:t>
            </a:r>
            <a:r>
              <a:rPr lang="en-US" sz="3400" b="1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Washington </a:t>
            </a:r>
            <a:endParaRPr lang="en-US" sz="3400" b="1" dirty="0">
              <a:solidFill>
                <a:srgbClr val="00009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33600" y="1371600"/>
            <a:ext cx="6477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2625" indent="-566738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l-GR" b="1" dirty="0" smtClean="0">
                <a:latin typeface="Comic Sans MS" pitchFamily="66" charset="0"/>
              </a:rPr>
              <a:t>Μόνο το 1/3 των αποίκων ήθελε τον πόλεμο με την Αγγλία</a:t>
            </a:r>
            <a:endParaRPr lang="en-US" b="1" dirty="0">
              <a:latin typeface="Comic Sans MS" pitchFamily="66" charset="0"/>
            </a:endParaRPr>
          </a:p>
          <a:p>
            <a:pPr marL="682625" indent="-566738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l-GR" b="1" dirty="0" smtClean="0">
                <a:latin typeface="Comic Sans MS" pitchFamily="66" charset="0"/>
              </a:rPr>
              <a:t>Το Κογκρέσο δεν μπορούσε να μαζέψει χρήματα για να εξοπλίσει το Στρατό.</a:t>
            </a:r>
            <a:endParaRPr lang="en-US" b="1" dirty="0">
              <a:latin typeface="Comic Sans MS" pitchFamily="66" charset="0"/>
            </a:endParaRPr>
          </a:p>
          <a:p>
            <a:pPr marL="682625" indent="-566738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l-GR" b="1" dirty="0" smtClean="0">
                <a:latin typeface="Comic Sans MS" pitchFamily="66" charset="0"/>
              </a:rPr>
              <a:t>Ο Στρατός δεν ήταν καθόλου οργανωμένος (μέχρι την άφιξη του Βαρόνου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von </a:t>
            </a:r>
            <a:r>
              <a:rPr lang="en-US" b="1" dirty="0" smtClean="0">
                <a:latin typeface="Comic Sans MS" pitchFamily="66" charset="0"/>
              </a:rPr>
              <a:t>Steuben</a:t>
            </a:r>
            <a:r>
              <a:rPr lang="el-GR" b="1" dirty="0" smtClean="0">
                <a:latin typeface="Comic Sans MS" pitchFamily="66" charset="0"/>
              </a:rPr>
              <a:t>)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65540" name="Picture 4" descr="Von Steube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6386513" y="4191000"/>
            <a:ext cx="1995487" cy="2362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13 αποικίες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</a:blip>
          <a:srcRect l="18843" t="2878" r="13719" b="719"/>
          <a:stretch>
            <a:fillRect/>
          </a:stretch>
        </p:blipFill>
        <p:spPr bwMode="auto">
          <a:xfrm>
            <a:off x="2514600" y="1524000"/>
            <a:ext cx="5257800" cy="518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010400" cy="5181600"/>
          </a:xfrm>
        </p:spPr>
        <p:txBody>
          <a:bodyPr/>
          <a:lstStyle/>
          <a:p>
            <a:pPr lvl="1"/>
            <a:r>
              <a:rPr lang="el-GR" sz="2400" dirty="0" smtClean="0">
                <a:latin typeface="Verdana" pitchFamily="34" charset="0"/>
              </a:rPr>
              <a:t>Μέθοδοι πολέμου</a:t>
            </a:r>
            <a:endParaRPr lang="en-US" sz="2400" dirty="0">
              <a:latin typeface="Verdana" pitchFamily="34" charset="0"/>
            </a:endParaRPr>
          </a:p>
          <a:p>
            <a:pPr lvl="1"/>
            <a:r>
              <a:rPr lang="el-GR" sz="2400" dirty="0" smtClean="0">
                <a:latin typeface="Verdana" pitchFamily="34" charset="0"/>
              </a:rPr>
              <a:t>Νίκες Αμερικανών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(Trenton, Saratoga, Swamp Fox)</a:t>
            </a:r>
          </a:p>
          <a:p>
            <a:pPr lvl="1"/>
            <a:r>
              <a:rPr lang="el-GR" sz="2400" dirty="0" smtClean="0">
                <a:latin typeface="Verdana" pitchFamily="34" charset="0"/>
              </a:rPr>
              <a:t>Οι Βρετανοί δεν είχαν υποστήριξη λόγω απόστασης από Αγγλία</a:t>
            </a:r>
            <a:endParaRPr lang="en-US" sz="2400" dirty="0">
              <a:latin typeface="Verdana" pitchFamily="34" charset="0"/>
            </a:endParaRPr>
          </a:p>
          <a:p>
            <a:pPr lvl="1"/>
            <a:r>
              <a:rPr lang="el-GR" sz="2400" dirty="0" smtClean="0">
                <a:latin typeface="Verdana" pitchFamily="34" charset="0"/>
              </a:rPr>
              <a:t>Οι Γάλλοι βοήθησαν τους Αμερικάνους (πολιτικά και στρατιωτικά)</a:t>
            </a:r>
            <a:endParaRPr lang="en-US" sz="2400" dirty="0">
              <a:latin typeface="Verdana" pitchFamily="34" charset="0"/>
            </a:endParaRPr>
          </a:p>
          <a:p>
            <a:pPr lvl="1"/>
            <a:r>
              <a:rPr lang="el-GR" sz="2400" dirty="0" smtClean="0">
                <a:latin typeface="Verdana" pitchFamily="34" charset="0"/>
              </a:rPr>
              <a:t>Υποστήριξη και από την Αγγλία</a:t>
            </a:r>
            <a:endParaRPr lang="en-US" sz="2400" dirty="0">
              <a:latin typeface="Verdana" pitchFamily="34" charset="0"/>
            </a:endParaRPr>
          </a:p>
          <a:p>
            <a:pPr lvl="1"/>
            <a:r>
              <a:rPr lang="el-GR" sz="2400" dirty="0" smtClean="0">
                <a:latin typeface="Verdana" pitchFamily="34" charset="0"/>
              </a:rPr>
              <a:t>Παράδοση του καλύτερου στρατηγού </a:t>
            </a:r>
            <a:r>
              <a:rPr lang="en-US" sz="2400" dirty="0" smtClean="0">
                <a:latin typeface="Verdana" pitchFamily="34" charset="0"/>
              </a:rPr>
              <a:t>(</a:t>
            </a:r>
            <a:r>
              <a:rPr lang="el-GR" sz="2400" dirty="0" smtClean="0">
                <a:latin typeface="Verdana" pitchFamily="34" charset="0"/>
              </a:rPr>
              <a:t>του </a:t>
            </a:r>
            <a:r>
              <a:rPr lang="en-US" sz="2400" dirty="0" smtClean="0">
                <a:latin typeface="Verdana" pitchFamily="34" charset="0"/>
              </a:rPr>
              <a:t>Cornwallis</a:t>
            </a:r>
            <a:r>
              <a:rPr lang="el-GR" sz="2400" dirty="0" smtClean="0">
                <a:latin typeface="Verdana" pitchFamily="34" charset="0"/>
              </a:rPr>
              <a:t> στο </a:t>
            </a:r>
            <a:r>
              <a:rPr lang="en-US" sz="2400" dirty="0" smtClean="0">
                <a:latin typeface="Verdana" pitchFamily="34" charset="0"/>
              </a:rPr>
              <a:t>Yorktown</a:t>
            </a:r>
            <a:r>
              <a:rPr lang="en-US" sz="2400" dirty="0">
                <a:latin typeface="Verdana" pitchFamily="34" charset="0"/>
              </a:rPr>
              <a:t>)</a:t>
            </a:r>
          </a:p>
          <a:p>
            <a:pPr lvl="1"/>
            <a:r>
              <a:rPr lang="el-GR" sz="2400" dirty="0" smtClean="0">
                <a:latin typeface="Verdana" pitchFamily="34" charset="0"/>
              </a:rPr>
              <a:t>Διπλωματία του </a:t>
            </a:r>
            <a:r>
              <a:rPr lang="en-US" sz="2400" dirty="0" smtClean="0">
                <a:latin typeface="Verdana" pitchFamily="34" charset="0"/>
              </a:rPr>
              <a:t>Franklin </a:t>
            </a:r>
            <a:r>
              <a:rPr lang="el-GR" sz="2400" dirty="0" smtClean="0">
                <a:latin typeface="Verdana" pitchFamily="34" charset="0"/>
              </a:rPr>
              <a:t>και του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Adams</a:t>
            </a: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12954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4000" b="1" dirty="0" smtClean="0">
                <a:solidFill>
                  <a:schemeClr val="tx2"/>
                </a:solidFill>
                <a:latin typeface="Georgia" pitchFamily="18" charset="0"/>
              </a:rPr>
              <a:t>Γιατί νίκησαν οι Αμερικάνοι;</a:t>
            </a:r>
            <a:endParaRPr lang="en-US" sz="4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56710" name="Line 6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l-GR" dirty="0" smtClean="0"/>
              <a:t>Ανεξαρτησία και νέο Κράτος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57400" y="1219200"/>
            <a:ext cx="6858000" cy="4525963"/>
          </a:xfrm>
        </p:spPr>
        <p:txBody>
          <a:bodyPr/>
          <a:lstStyle/>
          <a:p>
            <a:r>
              <a:rPr lang="el-GR" sz="2800" dirty="0" smtClean="0"/>
              <a:t>Δημιουργία ανεξάρτητου κράτους: Ηνωμένες Πολιτείες Αμερικής</a:t>
            </a:r>
          </a:p>
          <a:p>
            <a:r>
              <a:rPr lang="el-GR" sz="2800" dirty="0" smtClean="0"/>
              <a:t>Σύνταγμα που βασίζεται στη διάκριση των εξουσιών.</a:t>
            </a:r>
          </a:p>
          <a:p>
            <a:r>
              <a:rPr lang="el-GR" sz="2800" dirty="0" smtClean="0"/>
              <a:t>Κεντρική και πολιτειακή εξουσία</a:t>
            </a:r>
          </a:p>
          <a:p>
            <a:r>
              <a:rPr lang="el-GR" sz="2800" dirty="0" smtClean="0"/>
              <a:t>Γερουσία και Βουλή των Αντιπροσώπων</a:t>
            </a:r>
          </a:p>
          <a:p>
            <a:r>
              <a:rPr lang="el-GR" sz="2800" dirty="0" smtClean="0"/>
              <a:t>Η Εκτελεστική εξουσία ασκείται από τον πρόεδρο</a:t>
            </a:r>
          </a:p>
          <a:p>
            <a:r>
              <a:rPr lang="el-GR" sz="2800" dirty="0" smtClean="0"/>
              <a:t>Η δικαστική εξουσία ορίστηκε ως ανεξάρτητη και αιρετή. </a:t>
            </a:r>
            <a:endParaRPr lang="el-G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Δημογραφικά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1600200"/>
            <a:ext cx="6858000" cy="4525963"/>
          </a:xfrm>
        </p:spPr>
        <p:txBody>
          <a:bodyPr/>
          <a:lstStyle/>
          <a:p>
            <a:r>
              <a:rPr lang="el-GR" sz="2800" dirty="0" smtClean="0"/>
              <a:t>άποικοι κυρίως Άγγλοι και Ολλανδοί, αλλά και Γάλλοι Γερμανοί και Σουηδοί. </a:t>
            </a:r>
          </a:p>
          <a:p>
            <a:r>
              <a:rPr lang="el-GR" sz="2800" dirty="0" smtClean="0"/>
              <a:t>τεχνίτες, κατεστραμμένοι επιχειρηματίες, θύματα θρησκευτικών διώξεων αλλά και κατάδικοι. </a:t>
            </a:r>
          </a:p>
          <a:p>
            <a:r>
              <a:rPr lang="el-GR" sz="2800" dirty="0" smtClean="0"/>
              <a:t>1763: 1750000 κάτοικοι από τους οποίους οι 700000 μαύροι δούλοι</a:t>
            </a:r>
          </a:p>
          <a:p>
            <a:r>
              <a:rPr lang="el-GR" sz="2800" dirty="0" smtClean="0"/>
              <a:t>αγροτική οικονομία: μεγάλες φυτείες, που ανήκαν αποκλειστικά σε Ευρωπαίους και που τις καλλιεργούσαν οι μαύροι σκλάβοι. </a:t>
            </a:r>
            <a:endParaRPr 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Πολιτική Δομή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r>
              <a:rPr lang="el-GR" sz="2800" dirty="0" smtClean="0"/>
              <a:t>Κάθε πολιτεία είχε έναν κυβερνήτη, που οριζόταν από την Αγγλία.</a:t>
            </a:r>
          </a:p>
          <a:p>
            <a:r>
              <a:rPr lang="el-GR" sz="2800" dirty="0" smtClean="0"/>
              <a:t>Ύπαρξη τοπικής συνέλευσης με λόγο στη ψήφιση νόμων και φόρων</a:t>
            </a:r>
          </a:p>
          <a:p>
            <a:r>
              <a:rPr lang="el-GR" sz="2800" dirty="0" smtClean="0"/>
              <a:t>Δικαίωμα ψήφου είχαν μόνο ορισμένοι πλούσιοι άποικοι.</a:t>
            </a:r>
          </a:p>
          <a:p>
            <a:r>
              <a:rPr lang="el-GR" sz="2800" dirty="0" smtClean="0"/>
              <a:t>Δεν είχαν δικαίωμα εκπροσώπησης στην Αγγλική Βουλή.</a:t>
            </a:r>
          </a:p>
          <a:p>
            <a:r>
              <a:rPr lang="el-GR" sz="2800" dirty="0" smtClean="0"/>
              <a:t>Η Αγγλία έλεγχε εισαγωγές – εξαγωγές.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Επανάστασης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7010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Verdana" pitchFamily="34" charset="0"/>
              </a:rPr>
              <a:t>Προϊόν Διαφωτισμού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l-GR" dirty="0" smtClean="0">
                <a:latin typeface="Verdana" pitchFamily="34" charset="0"/>
              </a:rPr>
              <a:t>Αποδοχή του βασικού δικαιώματος της Ελευθερίας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l-GR" dirty="0" smtClean="0">
                <a:latin typeface="Verdana" pitchFamily="34" charset="0"/>
              </a:rPr>
              <a:t>Αναζήτηση καλύτερης ζωής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l-GR" dirty="0" smtClean="0">
                <a:latin typeface="Verdana" pitchFamily="34" charset="0"/>
              </a:rPr>
              <a:t>Ισχυρή μεσαία τάξη με έγγεια ιδιοκτησία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l-GR" dirty="0" smtClean="0">
                <a:latin typeface="Verdana" pitchFamily="34" charset="0"/>
              </a:rPr>
              <a:t>Αναζήτηση Ισότητας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Verdana" pitchFamily="34" charset="0"/>
              </a:rPr>
              <a:t>Έλλειψη ισχυρής Εκκλησίας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l-GR" dirty="0" smtClean="0">
                <a:latin typeface="Verdana" pitchFamily="34" charset="0"/>
              </a:rPr>
              <a:t>Τεχνολογική/ Επιστημονική ανάπτυξη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5400" b="1" dirty="0" smtClean="0">
                <a:solidFill>
                  <a:srgbClr val="000078"/>
                </a:solidFill>
                <a:latin typeface="Carinthia Demo" pitchFamily="2" charset="0"/>
              </a:rPr>
              <a:t>Πίσσα και πούπουλα </a:t>
            </a:r>
            <a:endParaRPr lang="en-US" sz="5400" b="1" dirty="0">
              <a:solidFill>
                <a:srgbClr val="000078"/>
              </a:solidFill>
              <a:latin typeface="Carinthia Demo" pitchFamily="2" charset="0"/>
            </a:endParaRPr>
          </a:p>
        </p:txBody>
      </p:sp>
      <p:pic>
        <p:nvPicPr>
          <p:cNvPr id="4099" name="Picture 3" descr="Bostonians_Paying_Excise_Man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848" t="1407" r="2078" b="4762"/>
          <a:stretch>
            <a:fillRect/>
          </a:stretch>
        </p:blipFill>
        <p:spPr bwMode="auto">
          <a:xfrm>
            <a:off x="1676400" y="1219200"/>
            <a:ext cx="6705600" cy="5081588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12"/>
          <p:cNvSpPr>
            <a:spLocks noGrp="1" noChangeArrowheads="1"/>
          </p:cNvSpPr>
          <p:nvPr>
            <p:ph type="title"/>
          </p:nvPr>
        </p:nvSpPr>
        <p:spPr>
          <a:xfrm>
            <a:off x="3581400" y="609600"/>
            <a:ext cx="5257800" cy="1143000"/>
          </a:xfrm>
        </p:spPr>
        <p:txBody>
          <a:bodyPr/>
          <a:lstStyle/>
          <a:p>
            <a:r>
              <a:rPr lang="el-GR" dirty="0" smtClean="0">
                <a:latin typeface="President" pitchFamily="66" charset="0"/>
              </a:rPr>
              <a:t>Επταετής Πόλεμος </a:t>
            </a:r>
            <a:endParaRPr lang="en-US" dirty="0">
              <a:latin typeface="President" pitchFamily="66" charset="0"/>
            </a:endParaRP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2057400"/>
            <a:ext cx="39624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400" dirty="0" smtClean="0">
                <a:latin typeface="President" pitchFamily="66" charset="0"/>
              </a:rPr>
              <a:t>Η  Βρετανία βοήθησε τους αποίκους να κερδίσουν τον </a:t>
            </a:r>
            <a:r>
              <a:rPr lang="el-GR" sz="2400" smtClean="0">
                <a:latin typeface="President" pitchFamily="66" charset="0"/>
              </a:rPr>
              <a:t>πόλεμο με τους </a:t>
            </a:r>
            <a:r>
              <a:rPr lang="el-GR" sz="2400" dirty="0" smtClean="0">
                <a:latin typeface="President" pitchFamily="66" charset="0"/>
              </a:rPr>
              <a:t>Γάλλους. </a:t>
            </a:r>
            <a:endParaRPr lang="en-US" sz="2400" dirty="0">
              <a:latin typeface="President" pitchFamily="66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400" dirty="0" smtClean="0">
                <a:latin typeface="President" pitchFamily="66" charset="0"/>
              </a:rPr>
              <a:t>Χρειαζόταν χρήματα για να πληρώσει για τις πολεμικές επιχειρήσεις.</a:t>
            </a:r>
            <a:endParaRPr lang="en-US" sz="2400" dirty="0">
              <a:latin typeface="President" pitchFamily="66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400" dirty="0" smtClean="0">
                <a:latin typeface="President" pitchFamily="66" charset="0"/>
              </a:rPr>
              <a:t>Επέβαλε φόρους στους αποίκους, περιόρισε τη δημιουργία οικισμών και περιόρισε την αυτονομία των αποίκων.</a:t>
            </a:r>
            <a:r>
              <a:rPr lang="el-GR" sz="2800" dirty="0" smtClean="0">
                <a:latin typeface="President" pitchFamily="66" charset="0"/>
              </a:rPr>
              <a:t> </a:t>
            </a:r>
            <a:endParaRPr lang="en-US" sz="2400" dirty="0"/>
          </a:p>
        </p:txBody>
      </p:sp>
      <p:pic>
        <p:nvPicPr>
          <p:cNvPr id="27662" name="Picture 1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76400"/>
            <a:ext cx="4162778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build="p" autoUpdateAnimBg="0"/>
      <p:bldP spid="276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President" pitchFamily="66" charset="0"/>
              </a:rPr>
              <a:t>Φόροι </a:t>
            </a:r>
            <a:endParaRPr lang="en-US" dirty="0">
              <a:latin typeface="President" pitchFamily="66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981200"/>
            <a:ext cx="3505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800" dirty="0" smtClean="0">
                <a:latin typeface="President" pitchFamily="66" charset="0"/>
              </a:rPr>
              <a:t>Οι Βρετανοί φορολόγησαν πολλά από τα αγαθά που εισάγονταν στις αποικίες.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latin typeface="President" pitchFamily="66" charset="0"/>
              </a:rPr>
              <a:t> </a:t>
            </a:r>
            <a:r>
              <a:rPr lang="el-GR" sz="2800" dirty="0" smtClean="0">
                <a:latin typeface="President" pitchFamily="66" charset="0"/>
              </a:rPr>
              <a:t>Επέβαλαν φόρους σε όλα τα προϊόντα χάρτου και τα σφράγιζαν μόλις πληρωνόταν ο φόρος</a:t>
            </a:r>
            <a:endParaRPr lang="en-US" sz="2800" dirty="0">
              <a:latin typeface="President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8681" name="Picture 9" descr="F:\NewTaxes angry women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828800"/>
            <a:ext cx="3810000" cy="3959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724400"/>
            <a:ext cx="7772400" cy="1447800"/>
          </a:xfrm>
        </p:spPr>
        <p:txBody>
          <a:bodyPr/>
          <a:lstStyle/>
          <a:p>
            <a:r>
              <a:rPr lang="el-GR" dirty="0" smtClean="0">
                <a:solidFill>
                  <a:srgbClr val="7030A0"/>
                </a:solidFill>
                <a:latin typeface="President" pitchFamily="66" charset="0"/>
              </a:rPr>
              <a:t>Οι άποικοι αντιδρούν ....</a:t>
            </a:r>
            <a:endParaRPr lang="en-US" dirty="0">
              <a:solidFill>
                <a:srgbClr val="7030A0"/>
              </a:solidFill>
              <a:latin typeface="President" pitchFamily="66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057400" y="1143000"/>
            <a:ext cx="59436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</a:rPr>
              <a:t>“No </a:t>
            </a:r>
            <a:r>
              <a:rPr lang="en-US" sz="4000" u="sng" dirty="0">
                <a:solidFill>
                  <a:schemeClr val="folHlink"/>
                </a:solidFill>
              </a:rPr>
              <a:t>Taxation</a:t>
            </a:r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</a:rPr>
              <a:t>Without Representation</a:t>
            </a:r>
            <a:r>
              <a:rPr lang="en-US" sz="4000" dirty="0" smtClean="0">
                <a:solidFill>
                  <a:schemeClr val="folHlink"/>
                </a:solidFill>
              </a:rPr>
              <a:t>!”</a:t>
            </a:r>
            <a:r>
              <a:rPr lang="el-GR" sz="4000" dirty="0" smtClean="0">
                <a:solidFill>
                  <a:schemeClr val="folHlink"/>
                </a:solidFill>
              </a:rPr>
              <a:t> (όχι φόροι χωρίς αντιπροσώπευση)</a:t>
            </a:r>
            <a:endParaRPr lang="en-US" sz="40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3" grpId="0" animBg="1" autoUpdateAnimBg="0"/>
    </p:bld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858</TotalTime>
  <Words>463</Words>
  <Application>Microsoft PowerPoint</Application>
  <PresentationFormat>Προβολή στην οθόνη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30" baseType="lpstr">
      <vt:lpstr>Arial</vt:lpstr>
      <vt:lpstr>Georgia</vt:lpstr>
      <vt:lpstr>Verdana</vt:lpstr>
      <vt:lpstr>Carinthia Demo</vt:lpstr>
      <vt:lpstr>President</vt:lpstr>
      <vt:lpstr>BlackChancery</vt:lpstr>
      <vt:lpstr>AmericanTypewriter Cn</vt:lpstr>
      <vt:lpstr>Comic Sans MS</vt:lpstr>
      <vt:lpstr>Blank</vt:lpstr>
      <vt:lpstr>Διαφάνεια 1</vt:lpstr>
      <vt:lpstr>Οι 13 αποικίες</vt:lpstr>
      <vt:lpstr>Δημογραφικά</vt:lpstr>
      <vt:lpstr>Πολιτική Δομή </vt:lpstr>
      <vt:lpstr>Αίτια Επανάστασης</vt:lpstr>
      <vt:lpstr>Διαφάνεια 6</vt:lpstr>
      <vt:lpstr>Επταετής Πόλεμος </vt:lpstr>
      <vt:lpstr>Φόροι </vt:lpstr>
      <vt:lpstr>Οι άποικοι αντιδρούν ....</vt:lpstr>
      <vt:lpstr>Διαφάνεια 10</vt:lpstr>
      <vt:lpstr>Διαφάνεια 11</vt:lpstr>
      <vt:lpstr>Διαφάνεια 12</vt:lpstr>
      <vt:lpstr>Η αντίδραση του βασιλιά της Αγγλίας  George III</vt:lpstr>
      <vt:lpstr>Διαφάνεια 14</vt:lpstr>
      <vt:lpstr>Διακήρυξη της Ανεξαρτησίας </vt:lpstr>
      <vt:lpstr>Διαφάνεια 16</vt:lpstr>
      <vt:lpstr>Διαφάνεια 17</vt:lpstr>
      <vt:lpstr>George Washington </vt:lpstr>
      <vt:lpstr>Διαφάνεια 19</vt:lpstr>
      <vt:lpstr>Διαφάνεια 20</vt:lpstr>
      <vt:lpstr>Ανεξαρτησία και νέο Κράτος</vt:lpstr>
    </vt:vector>
  </TitlesOfParts>
  <Company>Horace Greeley H. S. 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Ms. Susan M. Pojer</dc:creator>
  <cp:lastModifiedBy>kilidirea</cp:lastModifiedBy>
  <cp:revision>75</cp:revision>
  <cp:lastPrinted>1601-01-01T00:00:00Z</cp:lastPrinted>
  <dcterms:created xsi:type="dcterms:W3CDTF">2004-10-04T01:45:56Z</dcterms:created>
  <dcterms:modified xsi:type="dcterms:W3CDTF">2011-09-29T19:31:10Z</dcterms:modified>
</cp:coreProperties>
</file>